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BDEE38-33E6-4DAE-86EC-2ACBEFE363B1}" v="2" dt="2022-09-10T12:16:38.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Scully" userId="S::richard.scully@gaa.org.uk::2d223e95-5239-4ba7-8510-150e526aa0cb" providerId="AD" clId="Web-{97BDEE38-33E6-4DAE-86EC-2ACBEFE363B1}"/>
    <pc:docChg chg="addSld delSld">
      <pc:chgData name="R.Scully" userId="S::richard.scully@gaa.org.uk::2d223e95-5239-4ba7-8510-150e526aa0cb" providerId="AD" clId="Web-{97BDEE38-33E6-4DAE-86EC-2ACBEFE363B1}" dt="2022-09-10T12:16:38.198" v="1"/>
      <pc:docMkLst>
        <pc:docMk/>
      </pc:docMkLst>
      <pc:sldChg chg="del">
        <pc:chgData name="R.Scully" userId="S::richard.scully@gaa.org.uk::2d223e95-5239-4ba7-8510-150e526aa0cb" providerId="AD" clId="Web-{97BDEE38-33E6-4DAE-86EC-2ACBEFE363B1}" dt="2022-09-10T12:16:38.198" v="1"/>
        <pc:sldMkLst>
          <pc:docMk/>
          <pc:sldMk cId="109857222" sldId="256"/>
        </pc:sldMkLst>
      </pc:sldChg>
      <pc:sldChg chg="add">
        <pc:chgData name="R.Scully" userId="S::richard.scully@gaa.org.uk::2d223e95-5239-4ba7-8510-150e526aa0cb" providerId="AD" clId="Web-{97BDEE38-33E6-4DAE-86EC-2ACBEFE363B1}" dt="2022-09-10T12:16:34.541" v="0"/>
        <pc:sldMkLst>
          <pc:docMk/>
          <pc:sldMk cId="2917328194"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10/09/2022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Arrow: Right 13">
            <a:extLst>
              <a:ext uri="{FF2B5EF4-FFF2-40B4-BE49-F238E27FC236}">
                <a16:creationId xmlns:a16="http://schemas.microsoft.com/office/drawing/2014/main" id="{620BE3F1-A066-FB1B-B890-62CF409EDBCA}"/>
              </a:ext>
            </a:extLst>
          </p:cNvPr>
          <p:cNvSpPr/>
          <p:nvPr/>
        </p:nvSpPr>
        <p:spPr>
          <a:xfrm rot="19860000">
            <a:off x="102275" y="3168297"/>
            <a:ext cx="10733268" cy="1087243"/>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cs typeface="Calibri"/>
              </a:rPr>
              <a:t>Great Academy Ashton PE Curriculum Learning Journey</a:t>
            </a:r>
            <a:endParaRPr lang="en-GB" dirty="0"/>
          </a:p>
        </p:txBody>
      </p:sp>
      <p:sp>
        <p:nvSpPr>
          <p:cNvPr id="2" name="Circle: Hollow 1">
            <a:extLst>
              <a:ext uri="{FF2B5EF4-FFF2-40B4-BE49-F238E27FC236}">
                <a16:creationId xmlns:a16="http://schemas.microsoft.com/office/drawing/2014/main" id="{1D5B7F60-B784-CB50-B7F8-53789A3B109E}"/>
              </a:ext>
            </a:extLst>
          </p:cNvPr>
          <p:cNvSpPr/>
          <p:nvPr/>
        </p:nvSpPr>
        <p:spPr>
          <a:xfrm>
            <a:off x="41729" y="4940299"/>
            <a:ext cx="1061356" cy="1025071"/>
          </a:xfrm>
          <a:prstGeom prst="don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tx1"/>
                </a:solidFill>
                <a:cs typeface="Calibri"/>
              </a:rPr>
              <a:t>7</a:t>
            </a:r>
          </a:p>
        </p:txBody>
      </p:sp>
      <p:sp>
        <p:nvSpPr>
          <p:cNvPr id="3" name="Circle: Hollow 2">
            <a:extLst>
              <a:ext uri="{FF2B5EF4-FFF2-40B4-BE49-F238E27FC236}">
                <a16:creationId xmlns:a16="http://schemas.microsoft.com/office/drawing/2014/main" id="{9283675E-5D74-57E7-4642-DFFD0A9CBA13}"/>
              </a:ext>
            </a:extLst>
          </p:cNvPr>
          <p:cNvSpPr/>
          <p:nvPr/>
        </p:nvSpPr>
        <p:spPr>
          <a:xfrm>
            <a:off x="3906157" y="4740729"/>
            <a:ext cx="1061356" cy="1025071"/>
          </a:xfrm>
          <a:prstGeom prst="don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chemeClr val="tx1"/>
                </a:solidFill>
                <a:cs typeface="Calibri"/>
              </a:rPr>
              <a:t>8</a:t>
            </a:r>
          </a:p>
        </p:txBody>
      </p:sp>
      <p:sp>
        <p:nvSpPr>
          <p:cNvPr id="4" name="Circle: Hollow 3">
            <a:extLst>
              <a:ext uri="{FF2B5EF4-FFF2-40B4-BE49-F238E27FC236}">
                <a16:creationId xmlns:a16="http://schemas.microsoft.com/office/drawing/2014/main" id="{428DC109-D694-3291-BDFA-47BF07FE0133}"/>
              </a:ext>
            </a:extLst>
          </p:cNvPr>
          <p:cNvSpPr/>
          <p:nvPr/>
        </p:nvSpPr>
        <p:spPr>
          <a:xfrm>
            <a:off x="5693228" y="1810656"/>
            <a:ext cx="1061356" cy="1025071"/>
          </a:xfrm>
          <a:prstGeom prst="donu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chemeClr val="tx1"/>
                </a:solidFill>
                <a:cs typeface="Calibri"/>
              </a:rPr>
              <a:t>9</a:t>
            </a:r>
          </a:p>
        </p:txBody>
      </p:sp>
      <p:sp>
        <p:nvSpPr>
          <p:cNvPr id="8" name="Rectangle: Rounded Corners 7">
            <a:extLst>
              <a:ext uri="{FF2B5EF4-FFF2-40B4-BE49-F238E27FC236}">
                <a16:creationId xmlns:a16="http://schemas.microsoft.com/office/drawing/2014/main" id="{536F803C-7566-0D49-7C09-F68706FDF027}"/>
              </a:ext>
            </a:extLst>
          </p:cNvPr>
          <p:cNvSpPr/>
          <p:nvPr/>
        </p:nvSpPr>
        <p:spPr>
          <a:xfrm>
            <a:off x="10136221" y="114300"/>
            <a:ext cx="2013076" cy="453571"/>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cs typeface="Calibri"/>
              </a:rPr>
              <a:t>Sport Science</a:t>
            </a:r>
            <a:r>
              <a:rPr lang="en-GB" sz="2400" dirty="0">
                <a:cs typeface="Calibri"/>
              </a:rPr>
              <a:t> </a:t>
            </a:r>
            <a:endParaRPr lang="en-GB" sz="2400" dirty="0"/>
          </a:p>
        </p:txBody>
      </p:sp>
      <p:sp>
        <p:nvSpPr>
          <p:cNvPr id="9" name="Rectangle: Rounded Corners 8">
            <a:extLst>
              <a:ext uri="{FF2B5EF4-FFF2-40B4-BE49-F238E27FC236}">
                <a16:creationId xmlns:a16="http://schemas.microsoft.com/office/drawing/2014/main" id="{CF858DF2-EE71-F245-1526-E53DA1BB4D33}"/>
              </a:ext>
            </a:extLst>
          </p:cNvPr>
          <p:cNvSpPr/>
          <p:nvPr/>
        </p:nvSpPr>
        <p:spPr>
          <a:xfrm>
            <a:off x="10136221" y="631371"/>
            <a:ext cx="1986361" cy="453571"/>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b="1" dirty="0">
                <a:cs typeface="Calibri"/>
              </a:rPr>
              <a:t>Sport Studies</a:t>
            </a:r>
            <a:endParaRPr lang="en-GB" sz="2400" dirty="0">
              <a:cs typeface="Calibri"/>
            </a:endParaRPr>
          </a:p>
        </p:txBody>
      </p:sp>
      <p:sp>
        <p:nvSpPr>
          <p:cNvPr id="10" name="Rectangle: Rounded Corners 9">
            <a:extLst>
              <a:ext uri="{FF2B5EF4-FFF2-40B4-BE49-F238E27FC236}">
                <a16:creationId xmlns:a16="http://schemas.microsoft.com/office/drawing/2014/main" id="{6F7399E2-DB84-59F9-8219-7563D73B38F8}"/>
              </a:ext>
            </a:extLst>
          </p:cNvPr>
          <p:cNvSpPr/>
          <p:nvPr/>
        </p:nvSpPr>
        <p:spPr>
          <a:xfrm>
            <a:off x="10341732" y="1146773"/>
            <a:ext cx="1710566" cy="851044"/>
          </a:xfrm>
          <a:prstGeom prst="roundRect">
            <a:avLst/>
          </a:prstGeom>
          <a:solidFill>
            <a:srgbClr val="FF00FB"/>
          </a:solidFill>
          <a:ln>
            <a:solidFill>
              <a:srgbClr val="FF00FB"/>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b="1" dirty="0">
                <a:cs typeface="Calibri"/>
              </a:rPr>
              <a:t>Health and Social Care</a:t>
            </a:r>
          </a:p>
        </p:txBody>
      </p:sp>
      <p:sp>
        <p:nvSpPr>
          <p:cNvPr id="11" name="Rectangle: Rounded Corners 10">
            <a:extLst>
              <a:ext uri="{FF2B5EF4-FFF2-40B4-BE49-F238E27FC236}">
                <a16:creationId xmlns:a16="http://schemas.microsoft.com/office/drawing/2014/main" id="{50CDCCFF-A0AE-3E8C-B746-4750317B1F4C}"/>
              </a:ext>
            </a:extLst>
          </p:cNvPr>
          <p:cNvSpPr/>
          <p:nvPr/>
        </p:nvSpPr>
        <p:spPr>
          <a:xfrm>
            <a:off x="10136221" y="2155370"/>
            <a:ext cx="1916077" cy="752828"/>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cs typeface="Calibri"/>
              </a:rPr>
              <a:t>Health Active Lifestyles </a:t>
            </a:r>
          </a:p>
        </p:txBody>
      </p:sp>
      <p:sp>
        <p:nvSpPr>
          <p:cNvPr id="12" name="Rectangle: Rounded Corners 11">
            <a:extLst>
              <a:ext uri="{FF2B5EF4-FFF2-40B4-BE49-F238E27FC236}">
                <a16:creationId xmlns:a16="http://schemas.microsoft.com/office/drawing/2014/main" id="{72EE01B9-BDB1-AEE4-671D-B8934E355C3F}"/>
              </a:ext>
            </a:extLst>
          </p:cNvPr>
          <p:cNvSpPr/>
          <p:nvPr/>
        </p:nvSpPr>
        <p:spPr>
          <a:xfrm>
            <a:off x="3175" y="6026603"/>
            <a:ext cx="1133929" cy="834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cs typeface="Calibri"/>
              </a:rPr>
              <a:t>Primary School PE</a:t>
            </a:r>
            <a:endParaRPr lang="en-GB" b="1" dirty="0">
              <a:solidFill>
                <a:schemeClr val="tx1"/>
              </a:solidFill>
            </a:endParaRPr>
          </a:p>
        </p:txBody>
      </p:sp>
      <p:sp>
        <p:nvSpPr>
          <p:cNvPr id="22" name="Flowchart: Alternative Process 21">
            <a:extLst>
              <a:ext uri="{FF2B5EF4-FFF2-40B4-BE49-F238E27FC236}">
                <a16:creationId xmlns:a16="http://schemas.microsoft.com/office/drawing/2014/main" id="{2B6BD40B-6E95-D125-40FA-05A3E7E98814}"/>
              </a:ext>
            </a:extLst>
          </p:cNvPr>
          <p:cNvSpPr/>
          <p:nvPr/>
        </p:nvSpPr>
        <p:spPr>
          <a:xfrm>
            <a:off x="1012371" y="4782746"/>
            <a:ext cx="1270001" cy="353787"/>
          </a:xfrm>
          <a:prstGeom prst="flowChartAlternateProcess">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cs typeface="Calibri"/>
              </a:rPr>
              <a:t>GAA Values</a:t>
            </a:r>
            <a:r>
              <a:rPr lang="en-GB" dirty="0">
                <a:cs typeface="Calibri"/>
              </a:rPr>
              <a:t> </a:t>
            </a:r>
            <a:endParaRPr lang="en-GB" dirty="0"/>
          </a:p>
        </p:txBody>
      </p:sp>
      <p:sp>
        <p:nvSpPr>
          <p:cNvPr id="23" name="Flowchart: Alternative Process 22">
            <a:extLst>
              <a:ext uri="{FF2B5EF4-FFF2-40B4-BE49-F238E27FC236}">
                <a16:creationId xmlns:a16="http://schemas.microsoft.com/office/drawing/2014/main" id="{1F4FC744-A7A2-149A-D0A9-FD4A59A1E20B}"/>
              </a:ext>
            </a:extLst>
          </p:cNvPr>
          <p:cNvSpPr/>
          <p:nvPr/>
        </p:nvSpPr>
        <p:spPr>
          <a:xfrm>
            <a:off x="1103086" y="4329174"/>
            <a:ext cx="1904998" cy="408215"/>
          </a:xfrm>
          <a:prstGeom prst="flowChartAlternateProcess">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Motor Competence</a:t>
            </a:r>
            <a:endParaRPr lang="en-GB" sz="1600" b="1" dirty="0"/>
          </a:p>
        </p:txBody>
      </p:sp>
      <p:sp>
        <p:nvSpPr>
          <p:cNvPr id="24" name="Flowchart: Alternative Process 23">
            <a:extLst>
              <a:ext uri="{FF2B5EF4-FFF2-40B4-BE49-F238E27FC236}">
                <a16:creationId xmlns:a16="http://schemas.microsoft.com/office/drawing/2014/main" id="{52CC39F7-3FBD-36BE-8496-FB0E291A2C4D}"/>
              </a:ext>
            </a:extLst>
          </p:cNvPr>
          <p:cNvSpPr/>
          <p:nvPr/>
        </p:nvSpPr>
        <p:spPr>
          <a:xfrm>
            <a:off x="2491013" y="3830247"/>
            <a:ext cx="1279071" cy="435429"/>
          </a:xfrm>
          <a:prstGeom prst="flowChartAlternateProcess">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Confidence </a:t>
            </a:r>
            <a:endParaRPr lang="en-GB" b="1" dirty="0">
              <a:cs typeface="Calibri" panose="020F0502020204030204"/>
            </a:endParaRPr>
          </a:p>
        </p:txBody>
      </p:sp>
      <p:sp>
        <p:nvSpPr>
          <p:cNvPr id="25" name="Flowchart: Alternative Process 24">
            <a:extLst>
              <a:ext uri="{FF2B5EF4-FFF2-40B4-BE49-F238E27FC236}">
                <a16:creationId xmlns:a16="http://schemas.microsoft.com/office/drawing/2014/main" id="{FE201234-2938-5E6E-F423-B7D5222E66E5}"/>
              </a:ext>
            </a:extLst>
          </p:cNvPr>
          <p:cNvSpPr/>
          <p:nvPr/>
        </p:nvSpPr>
        <p:spPr>
          <a:xfrm>
            <a:off x="2890157" y="3267818"/>
            <a:ext cx="1895928" cy="508000"/>
          </a:xfrm>
          <a:prstGeom prst="flowChartAlternateProcess">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Knowledge and Understanding</a:t>
            </a:r>
            <a:endParaRPr lang="en-GB" sz="1600" dirty="0" err="1">
              <a:cs typeface="Calibri" panose="020F0502020204030204"/>
            </a:endParaRPr>
          </a:p>
        </p:txBody>
      </p:sp>
      <p:sp>
        <p:nvSpPr>
          <p:cNvPr id="26" name="Flowchart: Alternative Process 25">
            <a:extLst>
              <a:ext uri="{FF2B5EF4-FFF2-40B4-BE49-F238E27FC236}">
                <a16:creationId xmlns:a16="http://schemas.microsoft.com/office/drawing/2014/main" id="{1045E55A-CDD9-1161-3DA9-7DCC683CE9D5}"/>
              </a:ext>
            </a:extLst>
          </p:cNvPr>
          <p:cNvSpPr/>
          <p:nvPr/>
        </p:nvSpPr>
        <p:spPr>
          <a:xfrm>
            <a:off x="4740727" y="4428961"/>
            <a:ext cx="1569358" cy="353787"/>
          </a:xfrm>
          <a:prstGeom prst="flowChartAlternateProcess">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Communication</a:t>
            </a:r>
          </a:p>
        </p:txBody>
      </p:sp>
      <p:sp>
        <p:nvSpPr>
          <p:cNvPr id="27" name="Flowchart: Alternative Process 26">
            <a:extLst>
              <a:ext uri="{FF2B5EF4-FFF2-40B4-BE49-F238E27FC236}">
                <a16:creationId xmlns:a16="http://schemas.microsoft.com/office/drawing/2014/main" id="{B3556B32-CE82-4F08-A1AA-341E8E90BDF2}"/>
              </a:ext>
            </a:extLst>
          </p:cNvPr>
          <p:cNvSpPr/>
          <p:nvPr/>
        </p:nvSpPr>
        <p:spPr>
          <a:xfrm>
            <a:off x="5466440" y="4047960"/>
            <a:ext cx="1569358" cy="353787"/>
          </a:xfrm>
          <a:prstGeom prst="flowChartAlternateProcess">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Resilience </a:t>
            </a:r>
          </a:p>
        </p:txBody>
      </p:sp>
      <p:sp>
        <p:nvSpPr>
          <p:cNvPr id="28" name="Flowchart: Alternative Process 27">
            <a:extLst>
              <a:ext uri="{FF2B5EF4-FFF2-40B4-BE49-F238E27FC236}">
                <a16:creationId xmlns:a16="http://schemas.microsoft.com/office/drawing/2014/main" id="{B2AE29D7-1D92-40D3-D15B-9A1F6D4E606D}"/>
              </a:ext>
            </a:extLst>
          </p:cNvPr>
          <p:cNvSpPr/>
          <p:nvPr/>
        </p:nvSpPr>
        <p:spPr>
          <a:xfrm>
            <a:off x="6183082" y="3657888"/>
            <a:ext cx="1569358" cy="353787"/>
          </a:xfrm>
          <a:prstGeom prst="flowChartAlternateProcess">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Motivation</a:t>
            </a:r>
          </a:p>
        </p:txBody>
      </p:sp>
      <p:sp>
        <p:nvSpPr>
          <p:cNvPr id="29" name="Flowchart: Alternative Process 28">
            <a:extLst>
              <a:ext uri="{FF2B5EF4-FFF2-40B4-BE49-F238E27FC236}">
                <a16:creationId xmlns:a16="http://schemas.microsoft.com/office/drawing/2014/main" id="{9662576B-E76B-3D06-4676-C7CCD85594BD}"/>
              </a:ext>
            </a:extLst>
          </p:cNvPr>
          <p:cNvSpPr/>
          <p:nvPr/>
        </p:nvSpPr>
        <p:spPr>
          <a:xfrm>
            <a:off x="6854368" y="3267816"/>
            <a:ext cx="1968500" cy="353787"/>
          </a:xfrm>
          <a:prstGeom prst="flowChartAlternateProcess">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Intrapersonal Skills  </a:t>
            </a:r>
          </a:p>
        </p:txBody>
      </p:sp>
      <p:sp>
        <p:nvSpPr>
          <p:cNvPr id="30" name="Flowchart: Alternative Process 29">
            <a:extLst>
              <a:ext uri="{FF2B5EF4-FFF2-40B4-BE49-F238E27FC236}">
                <a16:creationId xmlns:a16="http://schemas.microsoft.com/office/drawing/2014/main" id="{903858B0-C94A-2E34-8F45-55098E7A630F}"/>
              </a:ext>
            </a:extLst>
          </p:cNvPr>
          <p:cNvSpPr/>
          <p:nvPr/>
        </p:nvSpPr>
        <p:spPr>
          <a:xfrm>
            <a:off x="6310082" y="1453529"/>
            <a:ext cx="1968500" cy="353787"/>
          </a:xfrm>
          <a:prstGeom prst="flowChartAlternateProcess">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 Sporting Values </a:t>
            </a:r>
          </a:p>
        </p:txBody>
      </p:sp>
      <p:sp>
        <p:nvSpPr>
          <p:cNvPr id="31" name="Flowchart: Alternative Process 30">
            <a:extLst>
              <a:ext uri="{FF2B5EF4-FFF2-40B4-BE49-F238E27FC236}">
                <a16:creationId xmlns:a16="http://schemas.microsoft.com/office/drawing/2014/main" id="{1D47680D-0CCE-23C1-3F36-6F8E4682E2DD}"/>
              </a:ext>
            </a:extLst>
          </p:cNvPr>
          <p:cNvSpPr/>
          <p:nvPr/>
        </p:nvSpPr>
        <p:spPr>
          <a:xfrm>
            <a:off x="6691082" y="1045314"/>
            <a:ext cx="2304142" cy="371929"/>
          </a:xfrm>
          <a:prstGeom prst="flowChartAlternateProcess">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Redefining Competition</a:t>
            </a:r>
          </a:p>
        </p:txBody>
      </p:sp>
      <p:sp>
        <p:nvSpPr>
          <p:cNvPr id="32" name="Flowchart: Alternative Process 31">
            <a:extLst>
              <a:ext uri="{FF2B5EF4-FFF2-40B4-BE49-F238E27FC236}">
                <a16:creationId xmlns:a16="http://schemas.microsoft.com/office/drawing/2014/main" id="{9316325F-A6BA-512E-268F-B1756D6B1D2A}"/>
              </a:ext>
            </a:extLst>
          </p:cNvPr>
          <p:cNvSpPr/>
          <p:nvPr/>
        </p:nvSpPr>
        <p:spPr>
          <a:xfrm>
            <a:off x="7035795" y="637099"/>
            <a:ext cx="2304142" cy="371929"/>
          </a:xfrm>
          <a:prstGeom prst="flowChartAlternateProcess">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Emotional Intelligence</a:t>
            </a:r>
          </a:p>
        </p:txBody>
      </p:sp>
      <p:sp>
        <p:nvSpPr>
          <p:cNvPr id="33" name="Flowchart: Alternative Process 32">
            <a:extLst>
              <a:ext uri="{FF2B5EF4-FFF2-40B4-BE49-F238E27FC236}">
                <a16:creationId xmlns:a16="http://schemas.microsoft.com/office/drawing/2014/main" id="{EF3D3EDE-9EA7-48C8-254E-A1EBF508C668}"/>
              </a:ext>
            </a:extLst>
          </p:cNvPr>
          <p:cNvSpPr/>
          <p:nvPr/>
        </p:nvSpPr>
        <p:spPr>
          <a:xfrm>
            <a:off x="7489366" y="228884"/>
            <a:ext cx="2304142" cy="371929"/>
          </a:xfrm>
          <a:prstGeom prst="flowChartAlternateProcess">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cs typeface="Calibri"/>
              </a:rPr>
              <a:t>Power of Positivity </a:t>
            </a:r>
          </a:p>
        </p:txBody>
      </p:sp>
      <p:sp>
        <p:nvSpPr>
          <p:cNvPr id="34" name="Rectangle: Rounded Corners 33">
            <a:extLst>
              <a:ext uri="{FF2B5EF4-FFF2-40B4-BE49-F238E27FC236}">
                <a16:creationId xmlns:a16="http://schemas.microsoft.com/office/drawing/2014/main" id="{EAAD143A-3D09-15C5-F8C3-132857E603F7}"/>
              </a:ext>
            </a:extLst>
          </p:cNvPr>
          <p:cNvSpPr/>
          <p:nvPr/>
        </p:nvSpPr>
        <p:spPr>
          <a:xfrm>
            <a:off x="42703" y="57603"/>
            <a:ext cx="6867070" cy="453572"/>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cs typeface="Calibri"/>
              </a:rPr>
              <a:t>PE Vision – Better people, make better students and better athletes</a:t>
            </a:r>
            <a:endParaRPr lang="en-GB" b="1" dirty="0">
              <a:solidFill>
                <a:schemeClr val="tx1"/>
              </a:solidFill>
            </a:endParaRPr>
          </a:p>
        </p:txBody>
      </p:sp>
      <p:sp>
        <p:nvSpPr>
          <p:cNvPr id="35" name="Rectangle: Rounded Corners 34">
            <a:extLst>
              <a:ext uri="{FF2B5EF4-FFF2-40B4-BE49-F238E27FC236}">
                <a16:creationId xmlns:a16="http://schemas.microsoft.com/office/drawing/2014/main" id="{DEAAC22E-4FEC-6EE9-4FB0-2474C8225D33}"/>
              </a:ext>
            </a:extLst>
          </p:cNvPr>
          <p:cNvSpPr/>
          <p:nvPr/>
        </p:nvSpPr>
        <p:spPr>
          <a:xfrm>
            <a:off x="79059" y="589027"/>
            <a:ext cx="4780642" cy="1723570"/>
          </a:xfrm>
          <a:prstGeom prst="roundRect">
            <a:avLst/>
          </a:prstGeom>
          <a:ln w="34925"/>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b="1" u="sng" dirty="0">
                <a:cs typeface="Calibri"/>
              </a:rPr>
              <a:t>Intent</a:t>
            </a:r>
          </a:p>
          <a:p>
            <a:pPr algn="ctr"/>
            <a:r>
              <a:rPr lang="en-GB" sz="1100" dirty="0">
                <a:cs typeface="Calibri"/>
              </a:rPr>
              <a:t>The PE curriculum is designed to support our learners on their Journey to physical literacy. We aim to build confident, independent and motivated learners through providing opportunities for students to practice and achieve success in a variety of physical activities. We aim to do this through consistently revisiting core physical skills, principals and concepts over time to embed key knowledge. We will provide all students with opportunities to engage with sport and physical activity through an engaging curriculum offer.</a:t>
            </a:r>
            <a:endParaRPr lang="en-GB" dirty="0">
              <a:cs typeface="Calibri"/>
            </a:endParaRPr>
          </a:p>
        </p:txBody>
      </p:sp>
      <p:sp>
        <p:nvSpPr>
          <p:cNvPr id="36" name="Rectangle: Rounded Corners 35">
            <a:extLst>
              <a:ext uri="{FF2B5EF4-FFF2-40B4-BE49-F238E27FC236}">
                <a16:creationId xmlns:a16="http://schemas.microsoft.com/office/drawing/2014/main" id="{D5BB3035-3D05-CB58-C27E-1F5D43171FB3}"/>
              </a:ext>
            </a:extLst>
          </p:cNvPr>
          <p:cNvSpPr/>
          <p:nvPr/>
        </p:nvSpPr>
        <p:spPr>
          <a:xfrm>
            <a:off x="8891081" y="2977021"/>
            <a:ext cx="3231501" cy="180572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u="sng" dirty="0"/>
              <a:t>Assessment</a:t>
            </a:r>
          </a:p>
          <a:p>
            <a:pPr algn="ctr"/>
            <a:endParaRPr lang="en-GB" sz="1400" b="1" u="sng" dirty="0"/>
          </a:p>
          <a:p>
            <a:pPr algn="ctr"/>
            <a:r>
              <a:rPr lang="en-GB" sz="1100" b="1" u="sng" dirty="0"/>
              <a:t>Head</a:t>
            </a:r>
            <a:r>
              <a:rPr lang="en-GB" sz="1100" dirty="0"/>
              <a:t> – We will assess the pupils knowledge and understanding of the rules, tactics and strategies. </a:t>
            </a:r>
          </a:p>
          <a:p>
            <a:pPr algn="ctr"/>
            <a:r>
              <a:rPr lang="en-GB" sz="1100" b="1" u="sng" dirty="0"/>
              <a:t>Heart</a:t>
            </a:r>
            <a:r>
              <a:rPr lang="en-GB" sz="1100" dirty="0"/>
              <a:t> – We will assess the pupils knowledge and understanding of the concepts. </a:t>
            </a:r>
          </a:p>
          <a:p>
            <a:pPr algn="ctr"/>
            <a:r>
              <a:rPr lang="en-GB" sz="1100" b="1" u="sng" dirty="0"/>
              <a:t>Hands</a:t>
            </a:r>
            <a:r>
              <a:rPr lang="en-GB" sz="1100" dirty="0"/>
              <a:t>- We will assess the pupils ability to complete the practical core skills of the sporting activities.  </a:t>
            </a:r>
          </a:p>
        </p:txBody>
      </p:sp>
      <p:sp>
        <p:nvSpPr>
          <p:cNvPr id="5" name="Rectangle: Rounded Corners 4">
            <a:extLst>
              <a:ext uri="{FF2B5EF4-FFF2-40B4-BE49-F238E27FC236}">
                <a16:creationId xmlns:a16="http://schemas.microsoft.com/office/drawing/2014/main" id="{9445A88E-6BD2-47EE-BF55-BD82AF303620}"/>
              </a:ext>
            </a:extLst>
          </p:cNvPr>
          <p:cNvSpPr/>
          <p:nvPr/>
        </p:nvSpPr>
        <p:spPr>
          <a:xfrm>
            <a:off x="7120647" y="4940299"/>
            <a:ext cx="5001935" cy="1803401"/>
          </a:xfrm>
          <a:prstGeom prst="round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u="sng" dirty="0">
              <a:solidFill>
                <a:schemeClr val="tx1"/>
              </a:solidFill>
            </a:endParaRPr>
          </a:p>
          <a:p>
            <a:pPr algn="ctr"/>
            <a:endParaRPr lang="en-GB" sz="1400" b="1" u="sng" dirty="0">
              <a:solidFill>
                <a:schemeClr val="tx1"/>
              </a:solidFill>
            </a:endParaRPr>
          </a:p>
          <a:p>
            <a:pPr algn="ctr"/>
            <a:r>
              <a:rPr lang="en-GB" sz="1400" b="1" u="sng" dirty="0">
                <a:solidFill>
                  <a:schemeClr val="tx1"/>
                </a:solidFill>
              </a:rPr>
              <a:t>Sporting Activities </a:t>
            </a:r>
          </a:p>
          <a:p>
            <a:pPr algn="ctr"/>
            <a:endParaRPr lang="en-GB" sz="1400" b="1" u="sng" dirty="0">
              <a:solidFill>
                <a:schemeClr val="tx1"/>
              </a:solidFill>
            </a:endParaRPr>
          </a:p>
          <a:p>
            <a:pPr algn="ctr"/>
            <a:r>
              <a:rPr lang="en-GB" sz="1400" b="1" u="sng" dirty="0">
                <a:solidFill>
                  <a:schemeClr val="tx1"/>
                </a:solidFill>
              </a:rPr>
              <a:t>Year 7</a:t>
            </a:r>
            <a:r>
              <a:rPr lang="en-GB" sz="1400" b="1" dirty="0">
                <a:solidFill>
                  <a:schemeClr val="tx1"/>
                </a:solidFill>
              </a:rPr>
              <a:t> – Fundamentals, Badminton, Fitness through games, OAA, Trampolining, Strike and Field, Gymnastics and Athletics.</a:t>
            </a:r>
          </a:p>
          <a:p>
            <a:pPr algn="ctr"/>
            <a:r>
              <a:rPr lang="en-GB" sz="1400" b="1" u="sng" dirty="0">
                <a:solidFill>
                  <a:schemeClr val="tx1"/>
                </a:solidFill>
              </a:rPr>
              <a:t>Year 8 + 9 –</a:t>
            </a:r>
            <a:r>
              <a:rPr lang="en-GB" sz="1400" b="1" dirty="0">
                <a:solidFill>
                  <a:schemeClr val="tx1"/>
                </a:solidFill>
              </a:rPr>
              <a:t> Football, Fitness, Rugby, Netball, Trampolining, Rounders, Cricket, Leadership. Athletics, Handball, Badminton, Fundamentals</a:t>
            </a:r>
          </a:p>
          <a:p>
            <a:pPr algn="ctr"/>
            <a:endParaRPr lang="en-GB" dirty="0">
              <a:solidFill>
                <a:schemeClr val="tx1"/>
              </a:solidFill>
            </a:endParaRPr>
          </a:p>
          <a:p>
            <a:pPr algn="ctr"/>
            <a:r>
              <a:rPr lang="en-GB" dirty="0">
                <a:solidFill>
                  <a:schemeClr val="tx1"/>
                </a:solidFill>
              </a:rPr>
              <a:t> </a:t>
            </a:r>
          </a:p>
        </p:txBody>
      </p:sp>
    </p:spTree>
    <p:extLst>
      <p:ext uri="{BB962C8B-B14F-4D97-AF65-F5344CB8AC3E}">
        <p14:creationId xmlns:p14="http://schemas.microsoft.com/office/powerpoint/2010/main" val="29173281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2022-09-10T12:16:19Z</dcterms:created>
  <dcterms:modified xsi:type="dcterms:W3CDTF">2022-09-10T12:16:45Z</dcterms:modified>
</cp:coreProperties>
</file>